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33"/>
    <a:srgbClr val="663300"/>
    <a:srgbClr val="FFFFCC"/>
    <a:srgbClr val="FFCC99"/>
    <a:srgbClr val="99330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1666" y="-2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8C838-306E-4C27-B0A9-9D1BDD47ADAB}" type="datetimeFigureOut">
              <a:rPr kumimoji="1" lang="ja-JP" altLang="en-US" smtClean="0"/>
              <a:t>2025/10/21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80354-B9DE-4146-B751-5CADD7631E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2002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8C838-306E-4C27-B0A9-9D1BDD47ADAB}" type="datetimeFigureOut">
              <a:rPr kumimoji="1" lang="ja-JP" altLang="en-US" smtClean="0"/>
              <a:t>2025/10/21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80354-B9DE-4146-B751-5CADD7631E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0421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8C838-306E-4C27-B0A9-9D1BDD47ADAB}" type="datetimeFigureOut">
              <a:rPr kumimoji="1" lang="ja-JP" altLang="en-US" smtClean="0"/>
              <a:t>2025/10/21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80354-B9DE-4146-B751-5CADD7631E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3622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8C838-306E-4C27-B0A9-9D1BDD47ADAB}" type="datetimeFigureOut">
              <a:rPr kumimoji="1" lang="ja-JP" altLang="en-US" smtClean="0"/>
              <a:t>2025/10/21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80354-B9DE-4146-B751-5CADD7631E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3009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8C838-306E-4C27-B0A9-9D1BDD47ADAB}" type="datetimeFigureOut">
              <a:rPr kumimoji="1" lang="ja-JP" altLang="en-US" smtClean="0"/>
              <a:t>2025/10/21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80354-B9DE-4146-B751-5CADD7631E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8047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8C838-306E-4C27-B0A9-9D1BDD47ADAB}" type="datetimeFigureOut">
              <a:rPr kumimoji="1" lang="ja-JP" altLang="en-US" smtClean="0"/>
              <a:t>2025/10/21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80354-B9DE-4146-B751-5CADD7631E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6563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8C838-306E-4C27-B0A9-9D1BDD47ADAB}" type="datetimeFigureOut">
              <a:rPr kumimoji="1" lang="ja-JP" altLang="en-US" smtClean="0"/>
              <a:t>2025/10/21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80354-B9DE-4146-B751-5CADD7631E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353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8C838-306E-4C27-B0A9-9D1BDD47ADAB}" type="datetimeFigureOut">
              <a:rPr kumimoji="1" lang="ja-JP" altLang="en-US" smtClean="0"/>
              <a:t>2025/10/21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80354-B9DE-4146-B751-5CADD7631E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9825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8C838-306E-4C27-B0A9-9D1BDD47ADAB}" type="datetimeFigureOut">
              <a:rPr kumimoji="1" lang="ja-JP" altLang="en-US" smtClean="0"/>
              <a:t>2025/10/21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80354-B9DE-4146-B751-5CADD7631E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1078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8C838-306E-4C27-B0A9-9D1BDD47ADAB}" type="datetimeFigureOut">
              <a:rPr kumimoji="1" lang="ja-JP" altLang="en-US" smtClean="0"/>
              <a:t>2025/10/21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80354-B9DE-4146-B751-5CADD7631E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4344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8C838-306E-4C27-B0A9-9D1BDD47ADAB}" type="datetimeFigureOut">
              <a:rPr kumimoji="1" lang="ja-JP" altLang="en-US" smtClean="0"/>
              <a:t>2025/10/21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80354-B9DE-4146-B751-5CADD7631E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060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D8C838-306E-4C27-B0A9-9D1BDD47ADAB}" type="datetimeFigureOut">
              <a:rPr kumimoji="1" lang="ja-JP" altLang="en-US" smtClean="0"/>
              <a:t>2025/10/21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80354-B9DE-4146-B751-5CADD7631E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5475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字幕 2">
            <a:extLst>
              <a:ext uri="{FF2B5EF4-FFF2-40B4-BE49-F238E27FC236}">
                <a16:creationId xmlns:a16="http://schemas.microsoft.com/office/drawing/2014/main" id="{7C75311B-3D53-A852-8D0D-DE2D50F4B9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4EBD719C-808C-1B59-66AF-4831BAACC0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259" b="-1"/>
          <a:stretch>
            <a:fillRect/>
          </a:stretch>
        </p:blipFill>
        <p:spPr>
          <a:xfrm>
            <a:off x="0" y="0"/>
            <a:ext cx="6858000" cy="11239500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83FB1F6-DC65-5689-93D4-74552E1CD78D}"/>
              </a:ext>
            </a:extLst>
          </p:cNvPr>
          <p:cNvSpPr txBox="1"/>
          <p:nvPr/>
        </p:nvSpPr>
        <p:spPr>
          <a:xfrm>
            <a:off x="0" y="223520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b="1" dirty="0"/>
              <a:t>第１４回　日本リビングウイル研究会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01A7A9E-0390-8992-964A-AC717FBCDE7E}"/>
              </a:ext>
            </a:extLst>
          </p:cNvPr>
          <p:cNvSpPr txBox="1"/>
          <p:nvPr/>
        </p:nvSpPr>
        <p:spPr>
          <a:xfrm>
            <a:off x="1271905" y="1400502"/>
            <a:ext cx="4314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尊厳死と安楽死のはざま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2692ADE-4AAE-9AB3-BC5F-234A5B8CE9D9}"/>
              </a:ext>
            </a:extLst>
          </p:cNvPr>
          <p:cNvSpPr txBox="1"/>
          <p:nvPr/>
        </p:nvSpPr>
        <p:spPr>
          <a:xfrm>
            <a:off x="71120" y="2402820"/>
            <a:ext cx="6705600" cy="7017306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endParaRPr kumimoji="1" lang="en-US" altLang="ja-JP" dirty="0"/>
          </a:p>
          <a:p>
            <a:pPr>
              <a:lnSpc>
                <a:spcPct val="150000"/>
              </a:lnSpc>
            </a:pPr>
            <a:endParaRPr kumimoji="1" lang="en-US" altLang="ja-JP" dirty="0"/>
          </a:p>
          <a:p>
            <a:pPr>
              <a:lnSpc>
                <a:spcPct val="150000"/>
              </a:lnSpc>
            </a:pPr>
            <a:endParaRPr kumimoji="1" lang="en-US" altLang="ja-JP" dirty="0"/>
          </a:p>
          <a:p>
            <a:pPr>
              <a:lnSpc>
                <a:spcPct val="150000"/>
              </a:lnSpc>
            </a:pPr>
            <a:endParaRPr kumimoji="1" lang="en-US" altLang="ja-JP" dirty="0"/>
          </a:p>
          <a:p>
            <a:pPr>
              <a:lnSpc>
                <a:spcPct val="150000"/>
              </a:lnSpc>
            </a:pPr>
            <a:endParaRPr kumimoji="1" lang="en-US" altLang="ja-JP" dirty="0"/>
          </a:p>
          <a:p>
            <a:pPr>
              <a:lnSpc>
                <a:spcPct val="150000"/>
              </a:lnSpc>
            </a:pPr>
            <a:endParaRPr kumimoji="1" lang="en-US" altLang="ja-JP" dirty="0"/>
          </a:p>
          <a:p>
            <a:pPr>
              <a:lnSpc>
                <a:spcPct val="150000"/>
              </a:lnSpc>
            </a:pPr>
            <a:r>
              <a:rPr kumimoji="1" lang="ja-JP" altLang="en-US" dirty="0"/>
              <a:t>日　時：</a:t>
            </a:r>
            <a:r>
              <a:rPr kumimoji="1" lang="en-US" altLang="ja-JP" dirty="0"/>
              <a:t>2025</a:t>
            </a:r>
            <a:r>
              <a:rPr kumimoji="1" lang="ja-JP" altLang="en-US" dirty="0"/>
              <a:t>年</a:t>
            </a:r>
            <a:r>
              <a:rPr kumimoji="1" lang="en-US" altLang="ja-JP" dirty="0"/>
              <a:t>12</a:t>
            </a:r>
            <a:r>
              <a:rPr kumimoji="1" lang="ja-JP" altLang="en-US" dirty="0"/>
              <a:t>月</a:t>
            </a:r>
            <a:r>
              <a:rPr kumimoji="1" lang="en-US" altLang="ja-JP" dirty="0"/>
              <a:t>13</a:t>
            </a:r>
            <a:r>
              <a:rPr kumimoji="1" lang="ja-JP" altLang="en-US" dirty="0"/>
              <a:t>日（土）</a:t>
            </a:r>
            <a:r>
              <a:rPr kumimoji="1" lang="en-US" altLang="ja-JP" dirty="0"/>
              <a:t>13</a:t>
            </a:r>
            <a:r>
              <a:rPr kumimoji="1" lang="ja-JP" altLang="en-US" dirty="0"/>
              <a:t>：</a:t>
            </a:r>
            <a:r>
              <a:rPr kumimoji="1" lang="en-US" altLang="ja-JP" dirty="0"/>
              <a:t>00</a:t>
            </a:r>
            <a:r>
              <a:rPr kumimoji="1" lang="ja-JP" altLang="en-US" dirty="0"/>
              <a:t>～</a:t>
            </a:r>
            <a:r>
              <a:rPr kumimoji="1" lang="en-US" altLang="ja-JP" dirty="0"/>
              <a:t>16</a:t>
            </a:r>
            <a:r>
              <a:rPr kumimoji="1" lang="ja-JP" altLang="en-US" dirty="0"/>
              <a:t>：</a:t>
            </a:r>
            <a:r>
              <a:rPr kumimoji="1" lang="en-US" altLang="ja-JP" dirty="0"/>
              <a:t>30</a:t>
            </a:r>
          </a:p>
          <a:p>
            <a:pPr>
              <a:lnSpc>
                <a:spcPct val="150000"/>
              </a:lnSpc>
            </a:pPr>
            <a:r>
              <a:rPr kumimoji="1" lang="ja-JP" altLang="en-US" dirty="0"/>
              <a:t>場　所：東京大学　伊藤国際学術研究ｾﾝﾀｰ</a:t>
            </a:r>
            <a:r>
              <a:rPr kumimoji="1" lang="en-US" altLang="ja-JP" dirty="0"/>
              <a:t>B1F</a:t>
            </a:r>
            <a:r>
              <a:rPr kumimoji="1" lang="ja-JP" altLang="en-US" dirty="0"/>
              <a:t>　伊藤謝恩ホール</a:t>
            </a:r>
            <a:endParaRPr kumimoji="1" lang="en-US" altLang="ja-JP" dirty="0"/>
          </a:p>
          <a:p>
            <a:pPr>
              <a:lnSpc>
                <a:spcPct val="150000"/>
              </a:lnSpc>
            </a:pPr>
            <a:r>
              <a:rPr kumimoji="1" lang="ja-JP" altLang="en-US" dirty="0"/>
              <a:t>　　　　オンライン同時開催</a:t>
            </a:r>
            <a:endParaRPr kumimoji="1" lang="en-US" altLang="ja-JP" dirty="0"/>
          </a:p>
          <a:p>
            <a:pPr>
              <a:lnSpc>
                <a:spcPct val="150000"/>
              </a:lnSpc>
            </a:pPr>
            <a:r>
              <a:rPr kumimoji="1" lang="ja-JP" altLang="en-US" dirty="0"/>
              <a:t>参加費：無料</a:t>
            </a:r>
            <a:endParaRPr kumimoji="1" lang="en-US" altLang="ja-JP" dirty="0"/>
          </a:p>
          <a:p>
            <a:pPr>
              <a:lnSpc>
                <a:spcPct val="150000"/>
              </a:lnSpc>
            </a:pPr>
            <a:r>
              <a:rPr kumimoji="1" lang="ja-JP" altLang="en-US"/>
              <a:t>申込み：</a:t>
            </a:r>
            <a:r>
              <a:rPr kumimoji="1" lang="ja-JP" altLang="en-US" dirty="0"/>
              <a:t>現地参加の方は直接会場にお越しください</a:t>
            </a:r>
            <a:endParaRPr kumimoji="1" lang="en-US" altLang="ja-JP" dirty="0"/>
          </a:p>
          <a:p>
            <a:pPr>
              <a:lnSpc>
                <a:spcPct val="150000"/>
              </a:lnSpc>
            </a:pPr>
            <a:r>
              <a:rPr kumimoji="1" lang="ja-JP" altLang="en-US" dirty="0"/>
              <a:t>　　　　オンライン参加の方は協会</a:t>
            </a:r>
            <a:r>
              <a:rPr kumimoji="1" lang="en-US" altLang="ja-JP" dirty="0"/>
              <a:t>HP</a:t>
            </a:r>
            <a:r>
              <a:rPr kumimoji="1" lang="ja-JP" altLang="en-US" dirty="0"/>
              <a:t>よりお申し込みください</a:t>
            </a:r>
            <a:endParaRPr kumimoji="1" lang="en-US" altLang="ja-JP" dirty="0"/>
          </a:p>
          <a:p>
            <a:pPr>
              <a:lnSpc>
                <a:spcPct val="150000"/>
              </a:lnSpc>
            </a:pPr>
            <a:r>
              <a:rPr kumimoji="1" lang="ja-JP" altLang="en-US" dirty="0"/>
              <a:t>講　師：</a:t>
            </a:r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399AB2F7-0E61-F5C8-3E60-6797F515DFD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2924"/>
          <a:stretch>
            <a:fillRect/>
          </a:stretch>
        </p:blipFill>
        <p:spPr>
          <a:xfrm>
            <a:off x="295034" y="7875411"/>
            <a:ext cx="1656080" cy="1883157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5CC1D2A6-2B44-CEE0-FC01-75597FFC345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6925" t="6419" r="30018" b="36618"/>
          <a:stretch>
            <a:fillRect/>
          </a:stretch>
        </p:blipFill>
        <p:spPr>
          <a:xfrm>
            <a:off x="2513330" y="7889949"/>
            <a:ext cx="1754025" cy="1883156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263C1D29-A5D0-66A0-9A46-76668BAECD3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5239" t="6636" r="31033" b="30706"/>
          <a:stretch>
            <a:fillRect/>
          </a:stretch>
        </p:blipFill>
        <p:spPr>
          <a:xfrm>
            <a:off x="4967932" y="7822547"/>
            <a:ext cx="1656081" cy="1883156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299FCC0-5948-D8F3-1F4C-25BF49ED3FFD}"/>
              </a:ext>
            </a:extLst>
          </p:cNvPr>
          <p:cNvSpPr txBox="1"/>
          <p:nvPr/>
        </p:nvSpPr>
        <p:spPr>
          <a:xfrm>
            <a:off x="274321" y="9991279"/>
            <a:ext cx="1869440" cy="800219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>
                <a:solidFill>
                  <a:schemeClr val="bg1"/>
                </a:solidFill>
              </a:rPr>
              <a:t>松田　純</a:t>
            </a:r>
            <a:endParaRPr kumimoji="1" lang="en-US" altLang="ja-JP" b="1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sz="1400" b="1" dirty="0">
                <a:solidFill>
                  <a:schemeClr val="bg1"/>
                </a:solidFill>
              </a:rPr>
              <a:t>哲学者</a:t>
            </a:r>
            <a:endParaRPr kumimoji="1" lang="en-US" altLang="ja-JP" sz="1400" b="1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sz="1400" b="1" dirty="0">
                <a:solidFill>
                  <a:schemeClr val="bg1"/>
                </a:solidFill>
              </a:rPr>
              <a:t>静岡大学名誉教授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F8EF69B-4F19-4508-D9B2-02FAFB57E0F5}"/>
              </a:ext>
            </a:extLst>
          </p:cNvPr>
          <p:cNvSpPr txBox="1"/>
          <p:nvPr/>
        </p:nvSpPr>
        <p:spPr>
          <a:xfrm>
            <a:off x="2506192" y="9991279"/>
            <a:ext cx="1869440" cy="78483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>
                <a:solidFill>
                  <a:schemeClr val="bg1"/>
                </a:solidFill>
              </a:rPr>
              <a:t>三浦　靖彦</a:t>
            </a:r>
            <a:endParaRPr kumimoji="1" lang="en-US" altLang="ja-JP" b="1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sz="1400" b="1" dirty="0">
                <a:solidFill>
                  <a:schemeClr val="bg1"/>
                </a:solidFill>
              </a:rPr>
              <a:t>医師、臨床倫理学者</a:t>
            </a:r>
            <a:endParaRPr kumimoji="1" lang="en-US" altLang="ja-JP" sz="1400" b="1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sz="1300" b="1" dirty="0">
                <a:solidFill>
                  <a:schemeClr val="bg1"/>
                </a:solidFill>
              </a:rPr>
              <a:t>岩手保健医療大学教授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417873A-A3E5-B122-2956-5C42F7DC6E53}"/>
              </a:ext>
            </a:extLst>
          </p:cNvPr>
          <p:cNvSpPr txBox="1"/>
          <p:nvPr/>
        </p:nvSpPr>
        <p:spPr>
          <a:xfrm>
            <a:off x="4754573" y="10006668"/>
            <a:ext cx="1869440" cy="78483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>
                <a:solidFill>
                  <a:schemeClr val="bg1"/>
                </a:solidFill>
              </a:rPr>
              <a:t>満岡　聰</a:t>
            </a:r>
            <a:endParaRPr kumimoji="1" lang="en-US" altLang="ja-JP" b="1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sz="1400" b="1" dirty="0">
                <a:solidFill>
                  <a:schemeClr val="bg1"/>
                </a:solidFill>
              </a:rPr>
              <a:t>医師</a:t>
            </a:r>
            <a:endParaRPr kumimoji="1" lang="en-US" altLang="ja-JP" sz="1400" b="1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sz="1300" b="1" dirty="0">
                <a:solidFill>
                  <a:schemeClr val="bg1"/>
                </a:solidFill>
              </a:rPr>
              <a:t>満岡内科ｸﾘﾆｯｸ理事長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084EDFDC-CEEC-44CD-9521-EDCFFFCB5DC5}"/>
              </a:ext>
            </a:extLst>
          </p:cNvPr>
          <p:cNvSpPr/>
          <p:nvPr/>
        </p:nvSpPr>
        <p:spPr>
          <a:xfrm>
            <a:off x="325996" y="2216873"/>
            <a:ext cx="6229832" cy="207180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600" dirty="0">
                <a:solidFill>
                  <a:schemeClr val="tx1"/>
                </a:solidFill>
              </a:rPr>
              <a:t>近年、日本でも安楽死への関心が高まりつつあり、世界ではその合法化が進んでいます。 苦痛の緩和が困難な状況で安楽死を望む人々の存在は、深刻な社会的課題を示し、 一方、尊厳死には国民の理解があるものの、法的整備は未だ不十分です。 認知症の増加や</a:t>
            </a:r>
            <a:r>
              <a:rPr lang="en-US" altLang="ja-JP" sz="1600" dirty="0">
                <a:solidFill>
                  <a:schemeClr val="tx1"/>
                </a:solidFill>
              </a:rPr>
              <a:t>ACP</a:t>
            </a:r>
            <a:r>
              <a:rPr lang="ja-JP" altLang="en-US" sz="1600" dirty="0">
                <a:solidFill>
                  <a:schemeClr val="tx1"/>
                </a:solidFill>
              </a:rPr>
              <a:t>の未整備により、本人の意思確認が困難な医療判断が増え、自己決定権の制限につながっています。 来年東京で開催される国際大会を契機に、生と死の選択をめぐる本質的な議論が求められています。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A21E163-B780-508A-E731-BF8E975D47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082" y="11358104"/>
            <a:ext cx="2518519" cy="77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5817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184</TotalTime>
  <Words>220</Words>
  <Application>Microsoft Office PowerPoint</Application>
  <PresentationFormat>ワイド画面</PresentationFormat>
  <Paragraphs>29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HGP教科書体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Masako Eto</dc:creator>
  <cp:lastModifiedBy>江藤　自宅 日本尊厳死協会</cp:lastModifiedBy>
  <cp:revision>9</cp:revision>
  <dcterms:created xsi:type="dcterms:W3CDTF">2025-10-20T04:51:13Z</dcterms:created>
  <dcterms:modified xsi:type="dcterms:W3CDTF">2025-10-21T04:12:55Z</dcterms:modified>
</cp:coreProperties>
</file>